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9"/>
  </p:notesMasterIdLst>
  <p:sldIdLst>
    <p:sldId id="256" r:id="rId2"/>
    <p:sldId id="269" r:id="rId3"/>
    <p:sldId id="368" r:id="rId4"/>
    <p:sldId id="369" r:id="rId5"/>
    <p:sldId id="370" r:id="rId6"/>
    <p:sldId id="374" r:id="rId7"/>
    <p:sldId id="543" r:id="rId8"/>
    <p:sldId id="371" r:id="rId9"/>
    <p:sldId id="563" r:id="rId10"/>
    <p:sldId id="558" r:id="rId11"/>
    <p:sldId id="375" r:id="rId12"/>
    <p:sldId id="550" r:id="rId13"/>
    <p:sldId id="551" r:id="rId14"/>
    <p:sldId id="272" r:id="rId15"/>
    <p:sldId id="562" r:id="rId16"/>
    <p:sldId id="373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2" r:id="rId73"/>
    <p:sldId id="431" r:id="rId74"/>
    <p:sldId id="433" r:id="rId75"/>
    <p:sldId id="434" r:id="rId76"/>
    <p:sldId id="435" r:id="rId77"/>
    <p:sldId id="436" r:id="rId78"/>
    <p:sldId id="437" r:id="rId79"/>
    <p:sldId id="439" r:id="rId80"/>
    <p:sldId id="438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1" r:id="rId93"/>
    <p:sldId id="452" r:id="rId94"/>
    <p:sldId id="453" r:id="rId95"/>
    <p:sldId id="454" r:id="rId96"/>
    <p:sldId id="455" r:id="rId97"/>
    <p:sldId id="456" r:id="rId9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93019" autoAdjust="0"/>
  </p:normalViewPr>
  <p:slideViewPr>
    <p:cSldViewPr snapToGrid="0" snapToObjects="1">
      <p:cViewPr varScale="1">
        <p:scale>
          <a:sx n="58" d="100"/>
          <a:sy n="58" d="100"/>
        </p:scale>
        <p:origin x="200" y="8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40075-A381-5F48-AA60-A81852492BEE}" type="doc">
      <dgm:prSet loTypeId="urn:microsoft.com/office/officeart/2008/layout/CaptionedPicture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5F6FA3-8C1E-9348-AA84-66E929F77AFE}">
      <dgm:prSet custT="1"/>
      <dgm:spPr/>
      <dgm:t>
        <a:bodyPr/>
        <a:lstStyle/>
        <a:p>
          <a:r>
            <a:rPr lang="ru-RU" sz="1100"/>
            <a:t>Масштабируемость на вычислительном кластере</a:t>
          </a:r>
        </a:p>
      </dgm:t>
    </dgm:pt>
    <dgm:pt modelId="{50114C3C-5AFC-BA41-9D01-B40AFB974D02}" type="parTrans" cxnId="{4EA60C45-6ACD-3143-A455-2635895F0650}">
      <dgm:prSet/>
      <dgm:spPr/>
      <dgm:t>
        <a:bodyPr/>
        <a:lstStyle/>
        <a:p>
          <a:endParaRPr lang="ru-RU" sz="2400"/>
        </a:p>
      </dgm:t>
    </dgm:pt>
    <dgm:pt modelId="{715A43D8-19A9-5943-BB45-3B77DD6EA85F}" type="sibTrans" cxnId="{4EA60C45-6ACD-3143-A455-2635895F0650}">
      <dgm:prSet/>
      <dgm:spPr/>
      <dgm:t>
        <a:bodyPr/>
        <a:lstStyle/>
        <a:p>
          <a:endParaRPr lang="ru-RU" sz="2400"/>
        </a:p>
      </dgm:t>
    </dgm:pt>
    <dgm:pt modelId="{E598321C-21C0-1847-8874-B6CF56C4E44D}">
      <dgm:prSet custT="1"/>
      <dgm:spPr/>
      <dgm:t>
        <a:bodyPr/>
        <a:lstStyle/>
        <a:p>
          <a:r>
            <a:rPr lang="ru-RU" sz="1100"/>
            <a:t>Полиномиальное (быстрое) время решения задачи обученным агентом</a:t>
          </a:r>
        </a:p>
      </dgm:t>
    </dgm:pt>
    <dgm:pt modelId="{137E19AB-F60F-184C-9098-12FAB089FCF7}" type="parTrans" cxnId="{A8359F96-666A-F84C-93EF-3109CFDFD7E1}">
      <dgm:prSet/>
      <dgm:spPr/>
      <dgm:t>
        <a:bodyPr/>
        <a:lstStyle/>
        <a:p>
          <a:endParaRPr lang="ru-RU" sz="2400"/>
        </a:p>
      </dgm:t>
    </dgm:pt>
    <dgm:pt modelId="{81D8FAF3-7E96-6C47-8DE4-030EDCB36AC6}" type="sibTrans" cxnId="{A8359F96-666A-F84C-93EF-3109CFDFD7E1}">
      <dgm:prSet/>
      <dgm:spPr/>
      <dgm:t>
        <a:bodyPr/>
        <a:lstStyle/>
        <a:p>
          <a:endParaRPr lang="ru-RU" sz="2400"/>
        </a:p>
      </dgm:t>
    </dgm:pt>
    <dgm:pt modelId="{2BE3B8DF-7F1F-7A43-98BB-0F65019E9FAF}">
      <dgm:prSet custT="1"/>
      <dgm:spPr/>
      <dgm:t>
        <a:bodyPr/>
        <a:lstStyle/>
        <a:p>
          <a:r>
            <a:rPr lang="ru-RU" sz="1100" dirty="0"/>
            <a:t>В большинстве случаев задачу можно описать</a:t>
          </a:r>
          <a:r>
            <a:rPr lang="en-US" sz="1100" dirty="0"/>
            <a:t> </a:t>
          </a:r>
          <a:r>
            <a:rPr lang="ru-RU" sz="1100" dirty="0"/>
            <a:t>без использования сложных аналитических математических моделей, а сразу на языке программирования</a:t>
          </a:r>
        </a:p>
      </dgm:t>
    </dgm:pt>
    <dgm:pt modelId="{67CE83B4-B81E-1848-A907-BB7F8CC52BE9}" type="parTrans" cxnId="{24B66D2C-4931-5546-8DEC-07C1B00E1208}">
      <dgm:prSet/>
      <dgm:spPr/>
      <dgm:t>
        <a:bodyPr/>
        <a:lstStyle/>
        <a:p>
          <a:endParaRPr lang="ru-RU" sz="2400"/>
        </a:p>
      </dgm:t>
    </dgm:pt>
    <dgm:pt modelId="{3EB73C6C-EFF8-C44A-899F-3E8C396E20B6}" type="sibTrans" cxnId="{24B66D2C-4931-5546-8DEC-07C1B00E1208}">
      <dgm:prSet/>
      <dgm:spPr/>
      <dgm:t>
        <a:bodyPr/>
        <a:lstStyle/>
        <a:p>
          <a:endParaRPr lang="ru-RU" sz="2400"/>
        </a:p>
      </dgm:t>
    </dgm:pt>
    <dgm:pt modelId="{E5BB3454-A2D6-B349-94FD-E7550BB1939F}" type="pres">
      <dgm:prSet presAssocID="{CE940075-A381-5F48-AA60-A81852492BEE}" presName="Name0" presStyleCnt="0">
        <dgm:presLayoutVars>
          <dgm:chMax/>
          <dgm:chPref/>
          <dgm:dir/>
        </dgm:presLayoutVars>
      </dgm:prSet>
      <dgm:spPr/>
    </dgm:pt>
    <dgm:pt modelId="{EDC81F5C-87D8-DD4B-905C-64E561D3D5C5}" type="pres">
      <dgm:prSet presAssocID="{835F6FA3-8C1E-9348-AA84-66E929F77AFE}" presName="composite" presStyleCnt="0">
        <dgm:presLayoutVars>
          <dgm:chMax val="1"/>
          <dgm:chPref val="1"/>
        </dgm:presLayoutVars>
      </dgm:prSet>
      <dgm:spPr/>
    </dgm:pt>
    <dgm:pt modelId="{07E6DB29-51C0-2847-A9C1-24B9D8EEEE40}" type="pres">
      <dgm:prSet presAssocID="{835F6FA3-8C1E-9348-AA84-66E929F77AFE}" presName="Accent" presStyleLbl="trAlignAcc1" presStyleIdx="0" presStyleCnt="3">
        <dgm:presLayoutVars>
          <dgm:chMax val="0"/>
          <dgm:chPref val="0"/>
        </dgm:presLayoutVars>
      </dgm:prSet>
      <dgm:spPr/>
    </dgm:pt>
    <dgm:pt modelId="{9DA99548-2EDA-044B-8D0C-409680939469}" type="pres">
      <dgm:prSet presAssocID="{835F6FA3-8C1E-9348-AA84-66E929F77AF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3E24BD18-072B-4346-88BF-DBA1F1A4BAEB}" type="pres">
      <dgm:prSet presAssocID="{835F6FA3-8C1E-9348-AA84-66E929F77AFE}" presName="ChildComposite" presStyleCnt="0"/>
      <dgm:spPr/>
    </dgm:pt>
    <dgm:pt modelId="{E093DDCF-6FD3-2148-83EA-4FE18C16792D}" type="pres">
      <dgm:prSet presAssocID="{835F6FA3-8C1E-9348-AA84-66E929F77A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3022F6-31FD-9A48-BCE8-1454950B02D1}" type="pres">
      <dgm:prSet presAssocID="{835F6FA3-8C1E-9348-AA84-66E929F77AF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CDC93BC0-5308-5149-BD1D-C5AE341497C3}" type="pres">
      <dgm:prSet presAssocID="{715A43D8-19A9-5943-BB45-3B77DD6EA85F}" presName="sibTrans" presStyleCnt="0"/>
      <dgm:spPr/>
    </dgm:pt>
    <dgm:pt modelId="{11301459-B1A4-5D43-8481-11A3153CB385}" type="pres">
      <dgm:prSet presAssocID="{E598321C-21C0-1847-8874-B6CF56C4E44D}" presName="composite" presStyleCnt="0">
        <dgm:presLayoutVars>
          <dgm:chMax val="1"/>
          <dgm:chPref val="1"/>
        </dgm:presLayoutVars>
      </dgm:prSet>
      <dgm:spPr/>
    </dgm:pt>
    <dgm:pt modelId="{7D8C22E1-5668-B844-B76E-9B90248A58EC}" type="pres">
      <dgm:prSet presAssocID="{E598321C-21C0-1847-8874-B6CF56C4E44D}" presName="Accent" presStyleLbl="trAlignAcc1" presStyleIdx="1" presStyleCnt="3">
        <dgm:presLayoutVars>
          <dgm:chMax val="0"/>
          <dgm:chPref val="0"/>
        </dgm:presLayoutVars>
      </dgm:prSet>
      <dgm:spPr/>
    </dgm:pt>
    <dgm:pt modelId="{EA7DB65C-D622-0940-B32C-66F8FDE239D1}" type="pres">
      <dgm:prSet presAssocID="{E598321C-21C0-1847-8874-B6CF56C4E44D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B2997A0-9D78-324D-A4D2-FAD1FE72F564}" type="pres">
      <dgm:prSet presAssocID="{E598321C-21C0-1847-8874-B6CF56C4E44D}" presName="ChildComposite" presStyleCnt="0"/>
      <dgm:spPr/>
    </dgm:pt>
    <dgm:pt modelId="{04322516-A912-5546-869D-2B330215ABEF}" type="pres">
      <dgm:prSet presAssocID="{E598321C-21C0-1847-8874-B6CF56C4E44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728A1D1-2016-CB4F-99BD-835E3972E2A9}" type="pres">
      <dgm:prSet presAssocID="{E598321C-21C0-1847-8874-B6CF56C4E44D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C4BAE18B-C6A6-654A-8DB5-8BCD6B64FFB2}" type="pres">
      <dgm:prSet presAssocID="{81D8FAF3-7E96-6C47-8DE4-030EDCB36AC6}" presName="sibTrans" presStyleCnt="0"/>
      <dgm:spPr/>
    </dgm:pt>
    <dgm:pt modelId="{AC3889D2-2006-3446-BFDE-A29FAE3CA545}" type="pres">
      <dgm:prSet presAssocID="{2BE3B8DF-7F1F-7A43-98BB-0F65019E9FAF}" presName="composite" presStyleCnt="0">
        <dgm:presLayoutVars>
          <dgm:chMax val="1"/>
          <dgm:chPref val="1"/>
        </dgm:presLayoutVars>
      </dgm:prSet>
      <dgm:spPr/>
    </dgm:pt>
    <dgm:pt modelId="{57B0D36D-CEC9-324D-9494-1F152CC35205}" type="pres">
      <dgm:prSet presAssocID="{2BE3B8DF-7F1F-7A43-98BB-0F65019E9FAF}" presName="Accent" presStyleLbl="trAlignAcc1" presStyleIdx="2" presStyleCnt="3">
        <dgm:presLayoutVars>
          <dgm:chMax val="0"/>
          <dgm:chPref val="0"/>
        </dgm:presLayoutVars>
      </dgm:prSet>
      <dgm:spPr/>
    </dgm:pt>
    <dgm:pt modelId="{C259AED0-E111-184D-9C71-07BCABE502D7}" type="pres">
      <dgm:prSet presAssocID="{2BE3B8DF-7F1F-7A43-98BB-0F65019E9FA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0FF80A9-55E2-8D47-8485-3C8A7F3594C6}" type="pres">
      <dgm:prSet presAssocID="{2BE3B8DF-7F1F-7A43-98BB-0F65019E9FAF}" presName="ChildComposite" presStyleCnt="0"/>
      <dgm:spPr/>
    </dgm:pt>
    <dgm:pt modelId="{ADE18CE1-9113-9148-B837-9BE8D79BC3C4}" type="pres">
      <dgm:prSet presAssocID="{2BE3B8DF-7F1F-7A43-98BB-0F65019E9FA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0C487D-AFA0-FA46-8528-4766FC0D0CB0}" type="pres">
      <dgm:prSet presAssocID="{2BE3B8DF-7F1F-7A43-98BB-0F65019E9FA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0400303-37DC-6340-A36C-A4D38A955696}" type="presOf" srcId="{CE940075-A381-5F48-AA60-A81852492BEE}" destId="{E5BB3454-A2D6-B349-94FD-E7550BB1939F}" srcOrd="0" destOrd="0" presId="urn:microsoft.com/office/officeart/2008/layout/CaptionedPictures"/>
    <dgm:cxn modelId="{24B66D2C-4931-5546-8DEC-07C1B00E1208}" srcId="{CE940075-A381-5F48-AA60-A81852492BEE}" destId="{2BE3B8DF-7F1F-7A43-98BB-0F65019E9FAF}" srcOrd="2" destOrd="0" parTransId="{67CE83B4-B81E-1848-A907-BB7F8CC52BE9}" sibTransId="{3EB73C6C-EFF8-C44A-899F-3E8C396E20B6}"/>
    <dgm:cxn modelId="{4EA60C45-6ACD-3143-A455-2635895F0650}" srcId="{CE940075-A381-5F48-AA60-A81852492BEE}" destId="{835F6FA3-8C1E-9348-AA84-66E929F77AFE}" srcOrd="0" destOrd="0" parTransId="{50114C3C-5AFC-BA41-9D01-B40AFB974D02}" sibTransId="{715A43D8-19A9-5943-BB45-3B77DD6EA85F}"/>
    <dgm:cxn modelId="{EC8EB54E-A086-7248-A57C-D6E18CF781E7}" type="presOf" srcId="{2BE3B8DF-7F1F-7A43-98BB-0F65019E9FAF}" destId="{730C487D-AFA0-FA46-8528-4766FC0D0CB0}" srcOrd="0" destOrd="0" presId="urn:microsoft.com/office/officeart/2008/layout/CaptionedPictures"/>
    <dgm:cxn modelId="{8658815C-8ECB-B742-A781-215F31A4C89F}" type="presOf" srcId="{835F6FA3-8C1E-9348-AA84-66E929F77AFE}" destId="{D73022F6-31FD-9A48-BCE8-1454950B02D1}" srcOrd="0" destOrd="0" presId="urn:microsoft.com/office/officeart/2008/layout/CaptionedPictures"/>
    <dgm:cxn modelId="{814E1374-1FE0-4A43-B8AF-635DAC09D83C}" type="presOf" srcId="{E598321C-21C0-1847-8874-B6CF56C4E44D}" destId="{F728A1D1-2016-CB4F-99BD-835E3972E2A9}" srcOrd="0" destOrd="0" presId="urn:microsoft.com/office/officeart/2008/layout/CaptionedPictures"/>
    <dgm:cxn modelId="{A8359F96-666A-F84C-93EF-3109CFDFD7E1}" srcId="{CE940075-A381-5F48-AA60-A81852492BEE}" destId="{E598321C-21C0-1847-8874-B6CF56C4E44D}" srcOrd="1" destOrd="0" parTransId="{137E19AB-F60F-184C-9098-12FAB089FCF7}" sibTransId="{81D8FAF3-7E96-6C47-8DE4-030EDCB36AC6}"/>
    <dgm:cxn modelId="{BA2EA86E-190C-D34A-808A-44E10DB5124B}" type="presParOf" srcId="{E5BB3454-A2D6-B349-94FD-E7550BB1939F}" destId="{EDC81F5C-87D8-DD4B-905C-64E561D3D5C5}" srcOrd="0" destOrd="0" presId="urn:microsoft.com/office/officeart/2008/layout/CaptionedPictures"/>
    <dgm:cxn modelId="{37630359-0AFD-1B45-AB41-4266CF1DB8BA}" type="presParOf" srcId="{EDC81F5C-87D8-DD4B-905C-64E561D3D5C5}" destId="{07E6DB29-51C0-2847-A9C1-24B9D8EEEE40}" srcOrd="0" destOrd="0" presId="urn:microsoft.com/office/officeart/2008/layout/CaptionedPictures"/>
    <dgm:cxn modelId="{077935E4-6893-BF49-AD8D-E2F991341A6C}" type="presParOf" srcId="{EDC81F5C-87D8-DD4B-905C-64E561D3D5C5}" destId="{9DA99548-2EDA-044B-8D0C-409680939469}" srcOrd="1" destOrd="0" presId="urn:microsoft.com/office/officeart/2008/layout/CaptionedPictures"/>
    <dgm:cxn modelId="{63575CF2-E5EE-FE4D-9375-ED9B967DD0A5}" type="presParOf" srcId="{EDC81F5C-87D8-DD4B-905C-64E561D3D5C5}" destId="{3E24BD18-072B-4346-88BF-DBA1F1A4BAEB}" srcOrd="2" destOrd="0" presId="urn:microsoft.com/office/officeart/2008/layout/CaptionedPictures"/>
    <dgm:cxn modelId="{540D2E86-07A2-1248-A551-A063BADF3E35}" type="presParOf" srcId="{3E24BD18-072B-4346-88BF-DBA1F1A4BAEB}" destId="{E093DDCF-6FD3-2148-83EA-4FE18C16792D}" srcOrd="0" destOrd="0" presId="urn:microsoft.com/office/officeart/2008/layout/CaptionedPictures"/>
    <dgm:cxn modelId="{DCBAA492-536B-7D48-9B9B-ABB0353E295F}" type="presParOf" srcId="{3E24BD18-072B-4346-88BF-DBA1F1A4BAEB}" destId="{D73022F6-31FD-9A48-BCE8-1454950B02D1}" srcOrd="1" destOrd="0" presId="urn:microsoft.com/office/officeart/2008/layout/CaptionedPictures"/>
    <dgm:cxn modelId="{AD6D50E6-AF6A-774A-AB5B-5C52E4F13A6E}" type="presParOf" srcId="{E5BB3454-A2D6-B349-94FD-E7550BB1939F}" destId="{CDC93BC0-5308-5149-BD1D-C5AE341497C3}" srcOrd="1" destOrd="0" presId="urn:microsoft.com/office/officeart/2008/layout/CaptionedPictures"/>
    <dgm:cxn modelId="{B0B21FBA-72EB-BA43-A1A3-8EE143958259}" type="presParOf" srcId="{E5BB3454-A2D6-B349-94FD-E7550BB1939F}" destId="{11301459-B1A4-5D43-8481-11A3153CB385}" srcOrd="2" destOrd="0" presId="urn:microsoft.com/office/officeart/2008/layout/CaptionedPictures"/>
    <dgm:cxn modelId="{5D2D400D-585C-A547-A126-EE8931A50ABE}" type="presParOf" srcId="{11301459-B1A4-5D43-8481-11A3153CB385}" destId="{7D8C22E1-5668-B844-B76E-9B90248A58EC}" srcOrd="0" destOrd="0" presId="urn:microsoft.com/office/officeart/2008/layout/CaptionedPictures"/>
    <dgm:cxn modelId="{7DF351EC-596B-3D47-BC27-B3EC09843B65}" type="presParOf" srcId="{11301459-B1A4-5D43-8481-11A3153CB385}" destId="{EA7DB65C-D622-0940-B32C-66F8FDE239D1}" srcOrd="1" destOrd="0" presId="urn:microsoft.com/office/officeart/2008/layout/CaptionedPictures"/>
    <dgm:cxn modelId="{5E291A2D-68D9-044A-9FB0-958BB16DFA3F}" type="presParOf" srcId="{11301459-B1A4-5D43-8481-11A3153CB385}" destId="{9B2997A0-9D78-324D-A4D2-FAD1FE72F564}" srcOrd="2" destOrd="0" presId="urn:microsoft.com/office/officeart/2008/layout/CaptionedPictures"/>
    <dgm:cxn modelId="{85D71471-8359-1940-9DB4-D4461C3A44EF}" type="presParOf" srcId="{9B2997A0-9D78-324D-A4D2-FAD1FE72F564}" destId="{04322516-A912-5546-869D-2B330215ABEF}" srcOrd="0" destOrd="0" presId="urn:microsoft.com/office/officeart/2008/layout/CaptionedPictures"/>
    <dgm:cxn modelId="{CCF1C089-5BAD-6449-A25A-A850E99C34B1}" type="presParOf" srcId="{9B2997A0-9D78-324D-A4D2-FAD1FE72F564}" destId="{F728A1D1-2016-CB4F-99BD-835E3972E2A9}" srcOrd="1" destOrd="0" presId="urn:microsoft.com/office/officeart/2008/layout/CaptionedPictures"/>
    <dgm:cxn modelId="{2B47EE59-1C7C-5B4A-B6B4-A6D9C9D09326}" type="presParOf" srcId="{E5BB3454-A2D6-B349-94FD-E7550BB1939F}" destId="{C4BAE18B-C6A6-654A-8DB5-8BCD6B64FFB2}" srcOrd="3" destOrd="0" presId="urn:microsoft.com/office/officeart/2008/layout/CaptionedPictures"/>
    <dgm:cxn modelId="{8A0BF5A1-8488-544C-9F02-5AAE1B4F2CFE}" type="presParOf" srcId="{E5BB3454-A2D6-B349-94FD-E7550BB1939F}" destId="{AC3889D2-2006-3446-BFDE-A29FAE3CA545}" srcOrd="4" destOrd="0" presId="urn:microsoft.com/office/officeart/2008/layout/CaptionedPictures"/>
    <dgm:cxn modelId="{354CA10F-FB5F-3D4E-BDAD-C357A649FBD0}" type="presParOf" srcId="{AC3889D2-2006-3446-BFDE-A29FAE3CA545}" destId="{57B0D36D-CEC9-324D-9494-1F152CC35205}" srcOrd="0" destOrd="0" presId="urn:microsoft.com/office/officeart/2008/layout/CaptionedPictures"/>
    <dgm:cxn modelId="{3A199EA1-1462-564A-807D-8B50EBE36A3A}" type="presParOf" srcId="{AC3889D2-2006-3446-BFDE-A29FAE3CA545}" destId="{C259AED0-E111-184D-9C71-07BCABE502D7}" srcOrd="1" destOrd="0" presId="urn:microsoft.com/office/officeart/2008/layout/CaptionedPictures"/>
    <dgm:cxn modelId="{A2F2A746-D419-3D45-AB4A-808E82612C1F}" type="presParOf" srcId="{AC3889D2-2006-3446-BFDE-A29FAE3CA545}" destId="{10FF80A9-55E2-8D47-8485-3C8A7F3594C6}" srcOrd="2" destOrd="0" presId="urn:microsoft.com/office/officeart/2008/layout/CaptionedPictures"/>
    <dgm:cxn modelId="{2966FED0-0F39-4D4A-9658-1756EDEEFFA1}" type="presParOf" srcId="{10FF80A9-55E2-8D47-8485-3C8A7F3594C6}" destId="{ADE18CE1-9113-9148-B837-9BE8D79BC3C4}" srcOrd="0" destOrd="0" presId="urn:microsoft.com/office/officeart/2008/layout/CaptionedPictures"/>
    <dgm:cxn modelId="{D698091B-EBEC-1C45-9772-6991EBA7E179}" type="presParOf" srcId="{10FF80A9-55E2-8D47-8485-3C8A7F3594C6}" destId="{730C487D-AFA0-FA46-8528-4766FC0D0CB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6DB29-51C0-2847-A9C1-24B9D8EEEE40}">
      <dsp:nvSpPr>
        <dsp:cNvPr id="0" name=""/>
        <dsp:cNvSpPr/>
      </dsp:nvSpPr>
      <dsp:spPr>
        <a:xfrm>
          <a:off x="7250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99548-2EDA-044B-8D0C-409680939469}">
      <dsp:nvSpPr>
        <dsp:cNvPr id="0" name=""/>
        <dsp:cNvSpPr/>
      </dsp:nvSpPr>
      <dsp:spPr>
        <a:xfrm>
          <a:off x="136625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022F6-31FD-9A48-BCE8-1454950B02D1}">
      <dsp:nvSpPr>
        <dsp:cNvPr id="0" name=""/>
        <dsp:cNvSpPr/>
      </dsp:nvSpPr>
      <dsp:spPr>
        <a:xfrm>
          <a:off x="136625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Масштабируемость на вычислительном кластере</a:t>
          </a:r>
        </a:p>
      </dsp:txBody>
      <dsp:txXfrm>
        <a:off x="136625" y="3303189"/>
        <a:ext cx="2328751" cy="821912"/>
      </dsp:txXfrm>
    </dsp:sp>
    <dsp:sp modelId="{7D8C22E1-5668-B844-B76E-9B90248A58EC}">
      <dsp:nvSpPr>
        <dsp:cNvPr id="0" name=""/>
        <dsp:cNvSpPr/>
      </dsp:nvSpPr>
      <dsp:spPr>
        <a:xfrm>
          <a:off x="3083807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DB65C-D622-0940-B32C-66F8FDE239D1}">
      <dsp:nvSpPr>
        <dsp:cNvPr id="0" name=""/>
        <dsp:cNvSpPr/>
      </dsp:nvSpPr>
      <dsp:spPr>
        <a:xfrm>
          <a:off x="3213182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A1D1-2016-CB4F-99BD-835E3972E2A9}">
      <dsp:nvSpPr>
        <dsp:cNvPr id="0" name=""/>
        <dsp:cNvSpPr/>
      </dsp:nvSpPr>
      <dsp:spPr>
        <a:xfrm>
          <a:off x="3213182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Полиномиальное (быстрое) время решения задачи обученным агентом</a:t>
          </a:r>
        </a:p>
      </dsp:txBody>
      <dsp:txXfrm>
        <a:off x="3213182" y="3303189"/>
        <a:ext cx="2328751" cy="821912"/>
      </dsp:txXfrm>
    </dsp:sp>
    <dsp:sp modelId="{57B0D36D-CEC9-324D-9494-1F152CC35205}">
      <dsp:nvSpPr>
        <dsp:cNvPr id="0" name=""/>
        <dsp:cNvSpPr/>
      </dsp:nvSpPr>
      <dsp:spPr>
        <a:xfrm>
          <a:off x="6160364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9AED0-E111-184D-9C71-07BCABE502D7}">
      <dsp:nvSpPr>
        <dsp:cNvPr id="0" name=""/>
        <dsp:cNvSpPr/>
      </dsp:nvSpPr>
      <dsp:spPr>
        <a:xfrm>
          <a:off x="6289739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87D-AFA0-FA46-8528-4766FC0D0CB0}">
      <dsp:nvSpPr>
        <dsp:cNvPr id="0" name=""/>
        <dsp:cNvSpPr/>
      </dsp:nvSpPr>
      <dsp:spPr>
        <a:xfrm>
          <a:off x="6289739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 большинстве случаев задачу можно описать</a:t>
          </a:r>
          <a:r>
            <a:rPr lang="en-US" sz="1100" kern="1200" dirty="0"/>
            <a:t> </a:t>
          </a:r>
          <a:r>
            <a:rPr lang="ru-RU" sz="1100" kern="1200" dirty="0"/>
            <a:t>без использования сложных аналитических математических моделей, а сразу на языке программирования</a:t>
          </a:r>
        </a:p>
      </dsp:txBody>
      <dsp:txXfrm>
        <a:off x="6289739" y="3303189"/>
        <a:ext cx="2328751" cy="82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05.09.2025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05.09.2025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05.09.2025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dakov/rlopt/blob/main/tsp-simple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y.io/" TargetMode="External"/><Relationship Id="rId2" Type="http://schemas.openxmlformats.org/officeDocument/2006/relationships/hyperlink" Target="https://www.gymlibrary.dev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</a:t>
            </a:r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80AD3-A1E2-C440-922A-2419D3C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это происходит в реальности</a:t>
            </a:r>
          </a:p>
        </p:txBody>
      </p:sp>
      <p:pic>
        <p:nvPicPr>
          <p:cNvPr id="5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5D274CD7-9445-E746-9FB3-4FE382D79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9490" y="1939925"/>
            <a:ext cx="4438092" cy="332826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127287-9B40-B448-9EF5-919FF2A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4DB4F-87A0-6A44-A8F9-FB7D0F1C6AB2}"/>
              </a:ext>
            </a:extLst>
          </p:cNvPr>
          <p:cNvSpPr txBox="1"/>
          <p:nvPr/>
        </p:nvSpPr>
        <p:spPr>
          <a:xfrm>
            <a:off x="524741" y="1939925"/>
            <a:ext cx="3764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Чем определяется состояние среды?</a:t>
            </a:r>
          </a:p>
          <a:p>
            <a:r>
              <a:rPr lang="ru-RU" dirty="0"/>
              <a:t>Каково множество действий агента?</a:t>
            </a:r>
          </a:p>
          <a:p>
            <a:r>
              <a:rPr lang="ru-RU" dirty="0"/>
              <a:t>Что в этой задаче сигнал вознаграждения?</a:t>
            </a:r>
          </a:p>
        </p:txBody>
      </p:sp>
    </p:spTree>
    <p:extLst>
      <p:ext uri="{BB962C8B-B14F-4D97-AF65-F5344CB8AC3E}">
        <p14:creationId xmlns:p14="http://schemas.microsoft.com/office/powerpoint/2010/main" val="8209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4EDE-1519-134B-80EF-763249C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857"/>
            <a:ext cx="7886700" cy="591315"/>
          </a:xfrm>
        </p:spPr>
        <p:txBody>
          <a:bodyPr>
            <a:noAutofit/>
          </a:bodyPr>
          <a:lstStyle/>
          <a:p>
            <a:r>
              <a:rPr lang="ru-RU" sz="3600" dirty="0"/>
              <a:t>Обучение с подкреплением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E7CA7-EAE5-7D4D-80B2-D2A5C982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93" y="1024384"/>
            <a:ext cx="5170639" cy="1902949"/>
          </a:xfrm>
          <a:prstGeom prst="rect">
            <a:avLst/>
          </a:prstGeom>
        </p:spPr>
      </p:pic>
      <p:pic>
        <p:nvPicPr>
          <p:cNvPr id="6" name="knocked-over-stand-up" descr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37D58D5C-109F-614C-B389-25154867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8532" y="3130537"/>
            <a:ext cx="5170638" cy="34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A737B-66EA-0F41-9E85-7979167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042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E5383-AE5D-DC4D-926C-7248192E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3074" name="Picture 2" descr="Travelling Salesman Problem">
            <a:extLst>
              <a:ext uri="{FF2B5EF4-FFF2-40B4-BE49-F238E27FC236}">
                <a16:creationId xmlns:a16="http://schemas.microsoft.com/office/drawing/2014/main" id="{EE94ABA5-3450-9F49-B7B2-35F257CE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1039179"/>
            <a:ext cx="4705350" cy="33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122ED50-B5C9-1A47-BF59-4F7F24B59A30}"/>
              </a:ext>
            </a:extLst>
          </p:cNvPr>
          <p:cNvGraphicFramePr>
            <a:graphicFrameLocks noGrp="1"/>
          </p:cNvGraphicFramePr>
          <p:nvPr/>
        </p:nvGraphicFramePr>
        <p:xfrm>
          <a:off x="3882152" y="4222751"/>
          <a:ext cx="4877275" cy="2133600"/>
        </p:xfrm>
        <a:graphic>
          <a:graphicData uri="http://schemas.openxmlformats.org/drawingml/2006/table">
            <a:tbl>
              <a:tblPr/>
              <a:tblGrid>
                <a:gridCol w="975455">
                  <a:extLst>
                    <a:ext uri="{9D8B030D-6E8A-4147-A177-3AD203B41FA5}">
                      <a16:colId xmlns:a16="http://schemas.microsoft.com/office/drawing/2014/main" val="404017101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810804049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58816192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197713587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4200601830"/>
                    </a:ext>
                  </a:extLst>
                </a:gridCol>
              </a:tblGrid>
              <a:tr h="357537">
                <a:tc>
                  <a:txBody>
                    <a:bodyPr/>
                    <a:lstStyle/>
                    <a:p>
                      <a:pPr fontAlgn="t"/>
                      <a:endParaRPr lang="ru-RU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17311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1850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848395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4555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25993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13D7B7-57C8-314E-8CAE-FE04B6AFF689}"/>
              </a:ext>
            </a:extLst>
          </p:cNvPr>
          <p:cNvSpPr/>
          <p:nvPr/>
        </p:nvSpPr>
        <p:spPr>
          <a:xfrm>
            <a:off x="5533904" y="1039178"/>
            <a:ext cx="2981446" cy="25955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098F-E269-4C44-AF19-3BE92F9B56BC}"/>
              </a:ext>
            </a:extLst>
          </p:cNvPr>
          <p:cNvSpPr txBox="1"/>
          <p:nvPr/>
        </p:nvSpPr>
        <p:spPr>
          <a:xfrm>
            <a:off x="102870" y="4841484"/>
            <a:ext cx="362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r>
              <a:rPr lang="ru-RU" dirty="0"/>
              <a:t>Сколько решений для </a:t>
            </a:r>
            <a:r>
              <a:rPr lang="en-US" dirty="0"/>
              <a:t>N </a:t>
            </a:r>
            <a:r>
              <a:rPr lang="ru-RU" dirty="0"/>
              <a:t>вершин?</a:t>
            </a:r>
          </a:p>
        </p:txBody>
      </p:sp>
    </p:spTree>
    <p:extLst>
      <p:ext uri="{BB962C8B-B14F-4D97-AF65-F5344CB8AC3E}">
        <p14:creationId xmlns:p14="http://schemas.microsoft.com/office/powerpoint/2010/main" val="8603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E46DA-6D90-6740-8BB9-BF774C44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517" y="612561"/>
            <a:ext cx="6771894" cy="3580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18B58-F67D-DD49-B28D-E2300AE0B6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1005"/>
            <a:ext cx="5537803" cy="36669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B268B-FF0E-2840-B458-76E18748D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62"/>
          <a:stretch/>
        </p:blipFill>
        <p:spPr>
          <a:xfrm>
            <a:off x="3456000" y="4192636"/>
            <a:ext cx="5048772" cy="2389129"/>
          </a:xfrm>
          <a:prstGeom prst="rect">
            <a:avLst/>
          </a:prstGeom>
        </p:spPr>
      </p:pic>
      <p:pic>
        <p:nvPicPr>
          <p:cNvPr id="8" name="rl_fuel" descr="rl_fuel">
            <a:hlinkClick r:id="" action="ppaction://media"/>
            <a:extLst>
              <a:ext uri="{FF2B5EF4-FFF2-40B4-BE49-F238E27FC236}">
                <a16:creationId xmlns:a16="http://schemas.microsoft.com/office/drawing/2014/main" id="{2E7B634E-1B23-8044-ABC8-FDDD20579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0493" y="296651"/>
            <a:ext cx="2883507" cy="5764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7C3AA-D8D3-5749-ACE1-95007C0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49"/>
            <a:ext cx="8420757" cy="817288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Подходы к оптимизации транспорта</a:t>
            </a:r>
          </a:p>
        </p:txBody>
      </p:sp>
    </p:spTree>
    <p:extLst>
      <p:ext uri="{BB962C8B-B14F-4D97-AF65-F5344CB8AC3E}">
        <p14:creationId xmlns:p14="http://schemas.microsoft.com/office/powerpoint/2010/main" val="14983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92382-86FE-3149-9CD4-58AA66C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823"/>
            <a:ext cx="7886700" cy="1325563"/>
          </a:xfrm>
        </p:spPr>
        <p:txBody>
          <a:bodyPr/>
          <a:lstStyle/>
          <a:p>
            <a:r>
              <a:rPr lang="ru-RU" dirty="0"/>
              <a:t>Преимущества решения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FFC4EB4-A695-B44F-8EE4-11C8089294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1227" y="1408386"/>
          <a:ext cx="8755117" cy="544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84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Реализовать класс среды – игрока унаследовав его от </a:t>
            </a:r>
            <a:r>
              <a:rPr lang="en-US" sz="2400" dirty="0" err="1"/>
              <a:t>gym.Env</a:t>
            </a:r>
            <a:r>
              <a:rPr lang="ru-RU" sz="2400" dirty="0"/>
              <a:t> </a:t>
            </a:r>
          </a:p>
          <a:p>
            <a:pPr lvl="1"/>
            <a:r>
              <a:rPr lang="ru-RU" sz="2000" dirty="0"/>
              <a:t>В нем реализуйте любую простую стратегию игры, не обязательно с подкреплением</a:t>
            </a:r>
          </a:p>
          <a:p>
            <a:r>
              <a:rPr lang="ru-RU" sz="2400" dirty="0"/>
              <a:t>Научиться запускать любой из алгоритмов обучения с подкреплением из </a:t>
            </a:r>
            <a:r>
              <a:rPr lang="en-US" sz="2400" dirty="0"/>
              <a:t>stable_baselines3</a:t>
            </a:r>
            <a:r>
              <a:rPr lang="ru-RU" sz="2400" dirty="0"/>
              <a:t> с написанным Вами агентом</a:t>
            </a:r>
          </a:p>
          <a:p>
            <a:r>
              <a:rPr lang="ru-RU" sz="2400" dirty="0"/>
              <a:t>Научился ли агент из </a:t>
            </a:r>
            <a:r>
              <a:rPr lang="en-US" sz="2400" dirty="0"/>
              <a:t>stable_baselines3</a:t>
            </a:r>
            <a:r>
              <a:rPr lang="ru-RU" sz="2400" dirty="0"/>
              <a:t> обыгрывать Вашу стратегию? Как быстро? Ответ подкрепите цифрами</a:t>
            </a:r>
          </a:p>
          <a:p>
            <a:r>
              <a:rPr lang="ru-RU" sz="2400" dirty="0"/>
              <a:t>Пришлите ссылку ноутбук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За образец возьмите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https://github.com/sudakov/rlopt/blob/main/tsp-simple.ipynb</a:t>
            </a:r>
            <a:endParaRPr lang="ru-RU" sz="20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98632" y="372898"/>
            <a:ext cx="809103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ea typeface="Consolas" charset="0"/>
                <a:cs typeface="Consolas" charset="0"/>
              </a:rPr>
              <a:t> 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Цели машинного обучения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98632" y="4423939"/>
            <a:ext cx="7951552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А может быть нам не важно кто на фото? </a:t>
            </a:r>
          </a:p>
          <a:p>
            <a:r>
              <a:rPr lang="ru-RU" dirty="0">
                <a:solidFill>
                  <a:schemeClr val="tx1"/>
                </a:solidFill>
                <a:ea typeface="Consolas" charset="0"/>
                <a:cs typeface="Consolas" charset="0"/>
              </a:rPr>
              <a:t>Нам важно достигать тех целей которые преследует бизнес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2" y="1237728"/>
            <a:ext cx="7876789" cy="31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18CEE3-D47A-DA49-B2FA-52CA6496A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37" y="1506175"/>
            <a:ext cx="3523676" cy="31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2832" y="1491089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832" y="1491089"/>
                <a:ext cx="7886700" cy="4351338"/>
              </a:xfrm>
              <a:blipFill>
                <a:blip r:embed="rId2"/>
                <a:stretch>
                  <a:fillRect l="-1605" t="-23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198" r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-US" sz="2400" dirty="0">
                <a:hlinkClick r:id="rId2"/>
              </a:rPr>
              <a:t>https://www.gymlibrary.dev</a:t>
            </a:r>
            <a:endParaRPr lang="ru-RU" sz="2400" dirty="0"/>
          </a:p>
          <a:p>
            <a:r>
              <a:rPr lang="en" sz="2400" dirty="0">
                <a:hlinkClick r:id="rId3"/>
              </a:rPr>
              <a:t>https://ray.io</a:t>
            </a:r>
            <a:endParaRPr lang="ru-RU" sz="2400" dirty="0"/>
          </a:p>
          <a:p>
            <a:pPr marL="0" indent="0">
              <a:buNone/>
            </a:pPr>
            <a:endParaRPr lang="en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0894" b="-8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2582" t="-15172" b="-524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80" t="-34012" r="-920" b="-7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Picture 2" descr="Deep reinforcement learning structure for cryptocurrency trading. |  Download Scientific Diagram">
            <a:extLst>
              <a:ext uri="{FF2B5EF4-FFF2-40B4-BE49-F238E27FC236}">
                <a16:creationId xmlns:a16="http://schemas.microsoft.com/office/drawing/2014/main" id="{4278EBBA-29A3-084B-AAEC-FEC3D7A6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3058878"/>
            <a:ext cx="4880610" cy="32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>
            <a:normAutofit fontScale="90000"/>
          </a:bodyPr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863" t="-5152" b="-12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https://</a:t>
            </a:r>
            <a:r>
              <a:rPr lang="en-US" sz="4400" dirty="0" err="1"/>
              <a:t>gymnasium.farama.org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5A5CE87-9ACD-7748-B970-758B1818E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06" y="2731293"/>
            <a:ext cx="5360015" cy="35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747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A,0,B,0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206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V(B) = ¾</a:t>
            </a:r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9" y="3976689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>
            <a:normAutofit fontScale="90000"/>
          </a:bodyPr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2818</TotalTime>
  <Words>3138</Words>
  <Application>Microsoft Macintosh PowerPoint</Application>
  <PresentationFormat>Экран (4:3)</PresentationFormat>
  <Paragraphs>622</Paragraphs>
  <Slides>97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97</vt:i4>
      </vt:variant>
    </vt:vector>
  </HeadingPairs>
  <TitlesOfParts>
    <vt:vector size="106" baseType="lpstr">
      <vt:lpstr>Arial</vt:lpstr>
      <vt:lpstr>Arial Narrow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Обучение с подкреплением</vt:lpstr>
      <vt:lpstr>Презентация PowerPoint</vt:lpstr>
      <vt:lpstr>Обучение с подкреплением</vt:lpstr>
      <vt:lpstr>Литература</vt:lpstr>
      <vt:lpstr>Характеристики</vt:lpstr>
      <vt:lpstr>Основные понятия</vt:lpstr>
      <vt:lpstr>Обучение с подкреплением для управления вертолетами</vt:lpstr>
      <vt:lpstr>Это не только про роботов</vt:lpstr>
      <vt:lpstr>https://gymnasium.farama.org</vt:lpstr>
      <vt:lpstr>А как это происходит в реальности</vt:lpstr>
      <vt:lpstr>random_agent.py</vt:lpstr>
      <vt:lpstr>Обучение с подкреплением</vt:lpstr>
      <vt:lpstr>Задача коммивояжёра</vt:lpstr>
      <vt:lpstr>Подходы к оптимизации транспорта</vt:lpstr>
      <vt:lpstr>Преимущества решения</vt:lpstr>
      <vt:lpstr>Крестики-нолики</vt:lpstr>
      <vt:lpstr>Корректируем ценности</vt:lpstr>
      <vt:lpstr>Эволюционный алгоритм</vt:lpstr>
      <vt:lpstr>Задача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234</cp:revision>
  <cp:lastPrinted>2020-11-28T07:02:07Z</cp:lastPrinted>
  <dcterms:created xsi:type="dcterms:W3CDTF">2016-10-02T08:06:42Z</dcterms:created>
  <dcterms:modified xsi:type="dcterms:W3CDTF">2025-09-05T08:50:56Z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